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6"/>
  </p:notesMasterIdLst>
  <p:handoutMasterIdLst>
    <p:handoutMasterId r:id="rId17"/>
  </p:handoutMasterIdLst>
  <p:sldIdLst>
    <p:sldId id="257" r:id="rId6"/>
    <p:sldId id="274" r:id="rId7"/>
    <p:sldId id="261" r:id="rId8"/>
    <p:sldId id="273" r:id="rId9"/>
    <p:sldId id="286" r:id="rId10"/>
    <p:sldId id="303" r:id="rId11"/>
    <p:sldId id="305" r:id="rId12"/>
    <p:sldId id="306" r:id="rId13"/>
    <p:sldId id="302" r:id="rId14"/>
    <p:sldId id="304" r:id="rId15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014"/>
    <a:srgbClr val="507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78" y="-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0104AFC-4977-F0E6-04F2-98A46C07C6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ERFP Working Groups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0358781-A39E-792A-9ECB-F2DAD0A07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s-ES"/>
              <a:t>May 2025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260E3B-E870-B59C-B481-7723B95A1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ELGO-DIMITRA, Athens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9B0D11-4D7F-2FEF-E07E-B27AA8AE4D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FF4C-634D-4984-949B-E8FF1A8F39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5075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es-ES"/>
              <a:t>ERFP Working Groups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es-ES"/>
              <a:t>May 2025</a:t>
            </a:r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es-ES"/>
              <a:t>ELGO-DIMITRA, Athens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A88349-E42D-432B-9C94-83753AF7B598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63157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9432" y="0"/>
            <a:ext cx="8707272" cy="6480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6729" y="1018532"/>
            <a:ext cx="8297838" cy="1655762"/>
          </a:xfr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287143" y="-1"/>
            <a:ext cx="0" cy="648000"/>
          </a:xfrm>
          <a:prstGeom prst="line">
            <a:avLst/>
          </a:prstGeom>
          <a:ln w="38100">
            <a:solidFill>
              <a:srgbClr val="28A0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>
            <a:off x="-19049" y="6562665"/>
            <a:ext cx="9258300" cy="400110"/>
            <a:chOff x="-29052" y="6558603"/>
            <a:chExt cx="9270495" cy="400110"/>
          </a:xfrm>
        </p:grpSpPr>
        <p:grpSp>
          <p:nvGrpSpPr>
            <p:cNvPr id="11" name="Grupo 10"/>
            <p:cNvGrpSpPr/>
            <p:nvPr/>
          </p:nvGrpSpPr>
          <p:grpSpPr>
            <a:xfrm>
              <a:off x="-29052" y="6624407"/>
              <a:ext cx="8301700" cy="276999"/>
              <a:chOff x="-176987" y="6624779"/>
              <a:chExt cx="8375033" cy="257249"/>
            </a:xfrm>
          </p:grpSpPr>
          <p:sp>
            <p:nvSpPr>
              <p:cNvPr id="16" name="Rectángulo 15"/>
              <p:cNvSpPr/>
              <p:nvPr/>
            </p:nvSpPr>
            <p:spPr>
              <a:xfrm>
                <a:off x="-163767" y="6658142"/>
                <a:ext cx="8361813" cy="183658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7" name="CuadroTexto 7"/>
              <p:cNvSpPr txBox="1"/>
              <p:nvPr/>
            </p:nvSpPr>
            <p:spPr>
              <a:xfrm>
                <a:off x="-176987" y="6624779"/>
                <a:ext cx="5074283" cy="257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Instituto Nacional de Investigación y Tecnología Agraria y Alimentaria INIA-CSIC</a:t>
                </a:r>
                <a:endParaRPr lang="en-GB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2" name="Rectángulo 11"/>
            <p:cNvSpPr/>
            <p:nvPr/>
          </p:nvSpPr>
          <p:spPr>
            <a:xfrm>
              <a:off x="8272918" y="6660324"/>
              <a:ext cx="198240" cy="201190"/>
            </a:xfrm>
            <a:prstGeom prst="rect">
              <a:avLst/>
            </a:prstGeom>
            <a:solidFill>
              <a:srgbClr val="01B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3" name="Elipse 12"/>
            <p:cNvSpPr/>
            <p:nvPr/>
          </p:nvSpPr>
          <p:spPr>
            <a:xfrm rot="17631396">
              <a:off x="8319945" y="6730547"/>
              <a:ext cx="137611" cy="608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4" name="Elipse 13"/>
            <p:cNvSpPr/>
            <p:nvPr/>
          </p:nvSpPr>
          <p:spPr>
            <a:xfrm rot="17631396">
              <a:off x="8464914" y="6705127"/>
              <a:ext cx="137611" cy="60867"/>
            </a:xfrm>
            <a:prstGeom prst="ellipse">
              <a:avLst/>
            </a:prstGeom>
            <a:solidFill>
              <a:srgbClr val="E0BE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CuadroTexto 9"/>
            <p:cNvSpPr txBox="1"/>
            <p:nvPr/>
          </p:nvSpPr>
          <p:spPr>
            <a:xfrm>
              <a:off x="8514962" y="6558603"/>
              <a:ext cx="726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INIA</a:t>
              </a:r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10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FD4B1-8246-44DA-9961-DA0BAA15B3D2}" type="datetimeFigureOut">
              <a:rPr lang="es-ES" smtClean="0"/>
              <a:t>14/05/2025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1FDAC-394C-4CBC-AC3D-B9A2CD92FEE5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465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1"/>
          <p:cNvSpPr>
            <a:spLocks noGrp="1"/>
          </p:cNvSpPr>
          <p:nvPr>
            <p:ph type="subTitle" idx="1"/>
          </p:nvPr>
        </p:nvSpPr>
        <p:spPr>
          <a:xfrm>
            <a:off x="-71022" y="3623761"/>
            <a:ext cx="9144000" cy="3789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b="1" dirty="0"/>
              <a:t>Jesús Fernández Martín</a:t>
            </a:r>
            <a:endParaRPr lang="es-ES" b="1" baseline="30000" dirty="0"/>
          </a:p>
        </p:txBody>
      </p:sp>
      <p:sp>
        <p:nvSpPr>
          <p:cNvPr id="5" name="Título 2"/>
          <p:cNvSpPr>
            <a:spLocks noGrp="1"/>
          </p:cNvSpPr>
          <p:nvPr>
            <p:ph type="ctrTitle"/>
          </p:nvPr>
        </p:nvSpPr>
        <p:spPr>
          <a:xfrm>
            <a:off x="0" y="1368000"/>
            <a:ext cx="9144000" cy="1925685"/>
          </a:xfrm>
          <a:solidFill>
            <a:srgbClr val="D9D9D9"/>
          </a:solidFill>
        </p:spPr>
        <p:txBody>
          <a:bodyPr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4800" dirty="0" err="1">
                <a:latin typeface="+mn-lt"/>
              </a:rPr>
              <a:t>The</a:t>
            </a:r>
            <a:r>
              <a:rPr lang="es-ES" sz="4800" dirty="0">
                <a:latin typeface="+mn-lt"/>
              </a:rPr>
              <a:t> REGEN </a:t>
            </a:r>
            <a:r>
              <a:rPr lang="es-ES" sz="4800" dirty="0" err="1">
                <a:latin typeface="+mn-lt"/>
              </a:rPr>
              <a:t>network</a:t>
            </a:r>
            <a:endParaRPr lang="es-ES" sz="4800" dirty="0">
              <a:latin typeface="+mn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73080"/>
            <a:ext cx="9144000" cy="108492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45863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Departamento de Mejora Genética Animal, INIA-CSIC (Spain)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0" y="525241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507323"/>
                </a:solidFill>
              </a:rPr>
              <a:t>jmj@inia.csic.es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01" y="0"/>
            <a:ext cx="4700688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23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altLang="es-ES" dirty="0">
                <a:solidFill>
                  <a:srgbClr val="C00000"/>
                </a:solidFill>
                <a:latin typeface="Gill Sans MT" panose="020B0502020104020203" pitchFamily="34" charset="0"/>
              </a:rPr>
              <a:t>REGEN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38" y="26127"/>
            <a:ext cx="2508067" cy="674542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3FC8BF0-71BC-45A1-BA72-C557B4C31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41260"/>
              </p:ext>
            </p:extLst>
          </p:nvPr>
        </p:nvGraphicFramePr>
        <p:xfrm>
          <a:off x="168875" y="655344"/>
          <a:ext cx="8712655" cy="554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12655">
                  <a:extLst>
                    <a:ext uri="{9D8B030D-6E8A-4147-A177-3AD203B41FA5}">
                      <a16:colId xmlns:a16="http://schemas.microsoft.com/office/drawing/2014/main" val="88211164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1. Centro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Automática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Robótica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738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2. Centro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Biotecnología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Genómica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Plantas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272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3. Centro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Edafología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Biología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Aplicada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del Segura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348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4. Centro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Fitogenéticos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71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5.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Estación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Experimental Aula Dei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58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6. Instituto de Agricultura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Sostenible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0266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7.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Biología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Molecular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Celular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Plantas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980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8.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Ciencia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Tecnología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Alimentos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Nutrición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9365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9.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Ciencias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Agrarias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21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10.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Ciencias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Forestales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991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11.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ganadería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Montaña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518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12.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Hortofruticultura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Subtropical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Mediterranea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la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Mayora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87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13.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Investigacións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Mariñas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203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14. Instituto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Naturales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Agrobiología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Salamanca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8368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15. Instituto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Español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Oceanografía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700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16. Instituto Nacional de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Investigación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Tecnología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Agraria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y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Alimentaria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07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27876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17.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Misión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</a:rPr>
                        <a:t>Biológica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de Galicia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74247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6" t="23889" r="8195" b="49722"/>
          <a:stretch/>
        </p:blipFill>
        <p:spPr>
          <a:xfrm>
            <a:off x="7372413" y="5954356"/>
            <a:ext cx="477777" cy="1528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2" t="18592" r="18595" b="19778"/>
          <a:stretch/>
        </p:blipFill>
        <p:spPr>
          <a:xfrm>
            <a:off x="4616637" y="3941902"/>
            <a:ext cx="421028" cy="3083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1" t="15669" r="7976" b="11098"/>
          <a:stretch/>
        </p:blipFill>
        <p:spPr>
          <a:xfrm>
            <a:off x="4275805" y="3610748"/>
            <a:ext cx="368536" cy="3238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665" y="1686126"/>
            <a:ext cx="456868" cy="2568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3865" y="1008794"/>
            <a:ext cx="456868" cy="2568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2" t="18592" r="18595" b="19778"/>
          <a:stretch/>
        </p:blipFill>
        <p:spPr>
          <a:xfrm>
            <a:off x="6832087" y="5876589"/>
            <a:ext cx="421028" cy="3083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6" t="23889" r="8195" b="49722"/>
          <a:stretch/>
        </p:blipFill>
        <p:spPr>
          <a:xfrm>
            <a:off x="4729200" y="4680124"/>
            <a:ext cx="477777" cy="1528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1" t="15669" r="7976" b="11098"/>
          <a:stretch/>
        </p:blipFill>
        <p:spPr>
          <a:xfrm>
            <a:off x="7969488" y="5868836"/>
            <a:ext cx="368536" cy="32386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7322" y="5902320"/>
            <a:ext cx="456868" cy="25689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1" t="15669" r="7976" b="11098"/>
          <a:stretch/>
        </p:blipFill>
        <p:spPr>
          <a:xfrm>
            <a:off x="4644341" y="2022662"/>
            <a:ext cx="368536" cy="32386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7944" y="2027605"/>
            <a:ext cx="456868" cy="25689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065" y="2681507"/>
            <a:ext cx="456868" cy="25689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797" y="3300755"/>
            <a:ext cx="456868" cy="25689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2" t="18592" r="18595" b="19778"/>
          <a:stretch/>
        </p:blipFill>
        <p:spPr>
          <a:xfrm>
            <a:off x="7361646" y="2956996"/>
            <a:ext cx="421028" cy="308359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6" t="23889" r="8195" b="49722"/>
          <a:stretch/>
        </p:blipFill>
        <p:spPr>
          <a:xfrm>
            <a:off x="7915649" y="3061069"/>
            <a:ext cx="477777" cy="1528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8140" y="2956996"/>
            <a:ext cx="456868" cy="25689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06" t="23889" r="8195" b="49722"/>
          <a:stretch/>
        </p:blipFill>
        <p:spPr>
          <a:xfrm>
            <a:off x="4535100" y="5321098"/>
            <a:ext cx="477777" cy="15282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1" t="15669" r="7976" b="11098"/>
          <a:stretch/>
        </p:blipFill>
        <p:spPr>
          <a:xfrm>
            <a:off x="3774952" y="5877482"/>
            <a:ext cx="368536" cy="3238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1336" y="5908452"/>
            <a:ext cx="456868" cy="25689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22" t="18592" r="18595" b="19778"/>
          <a:stretch/>
        </p:blipFill>
        <p:spPr>
          <a:xfrm>
            <a:off x="7275008" y="4901683"/>
            <a:ext cx="421028" cy="308359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915" y="4901683"/>
            <a:ext cx="456868" cy="25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CSIC (</a:t>
            </a:r>
            <a:r>
              <a:rPr lang="en-GB" dirty="0"/>
              <a:t>Scientific</a:t>
            </a:r>
            <a:r>
              <a:rPr lang="es-ES" dirty="0"/>
              <a:t> </a:t>
            </a:r>
            <a:r>
              <a:rPr lang="en-GB" dirty="0"/>
              <a:t>Research</a:t>
            </a:r>
            <a:r>
              <a:rPr lang="es-ES" dirty="0"/>
              <a:t> Council)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9" y="1627570"/>
            <a:ext cx="8985556" cy="393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9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4" t="3928" r="5113" b="3108"/>
          <a:stretch/>
        </p:blipFill>
        <p:spPr>
          <a:xfrm>
            <a:off x="0" y="1180730"/>
            <a:ext cx="9105449" cy="3701988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CSIC (</a:t>
            </a:r>
            <a:r>
              <a:rPr lang="en-GB" dirty="0"/>
              <a:t>Scientific</a:t>
            </a:r>
            <a:r>
              <a:rPr lang="es-ES" dirty="0"/>
              <a:t> </a:t>
            </a:r>
            <a:r>
              <a:rPr lang="en-GB" dirty="0"/>
              <a:t>Research</a:t>
            </a:r>
            <a:r>
              <a:rPr lang="es-ES" dirty="0"/>
              <a:t> Council)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58" y="5008571"/>
            <a:ext cx="8156565" cy="135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0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8" y="1355393"/>
            <a:ext cx="8744413" cy="420374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06" t="44259" r="7655" b="39779"/>
          <a:stretch/>
        </p:blipFill>
        <p:spPr>
          <a:xfrm>
            <a:off x="115365" y="3118407"/>
            <a:ext cx="8851038" cy="9020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6" y="3984630"/>
            <a:ext cx="9116704" cy="1819237"/>
          </a:xfrm>
          <a:prstGeom prst="rect">
            <a:avLst/>
          </a:prstGeom>
          <a:noFill/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2" y="15996"/>
            <a:ext cx="2508067" cy="67454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763068" y="4768113"/>
            <a:ext cx="2636799" cy="237067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09432" y="5004036"/>
            <a:ext cx="2102859" cy="288393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32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32" y="15996"/>
            <a:ext cx="2508067" cy="67454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C3A8F6D7-168B-4698-86E4-FB37348F28C8}"/>
              </a:ext>
            </a:extLst>
          </p:cNvPr>
          <p:cNvSpPr/>
          <p:nvPr/>
        </p:nvSpPr>
        <p:spPr>
          <a:xfrm>
            <a:off x="781174" y="1255558"/>
            <a:ext cx="78224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altLang="es-E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RECURSOS GENÉTICOS</a:t>
            </a:r>
          </a:p>
          <a:p>
            <a:pPr algn="ctr"/>
            <a:r>
              <a:rPr lang="es-ES" altLang="es-ES" sz="4800" b="1" dirty="0">
                <a:solidFill>
                  <a:srgbClr val="C00000"/>
                </a:solidFill>
                <a:latin typeface="Gill Sans MT" panose="020B0502020104020203" pitchFamily="34" charset="0"/>
              </a:rPr>
              <a:t> REGEN</a:t>
            </a:r>
            <a:endParaRPr lang="es-ES" sz="4800" b="1" dirty="0">
              <a:solidFill>
                <a:srgbClr val="F68D2E"/>
              </a:solidFill>
              <a:latin typeface="Century Gothic" panose="020B0502020202020204" pitchFamily="34" charset="0"/>
              <a:cs typeface="Aharoni" panose="02010803020104030203" pitchFamily="2" charset="-79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83717" y="3561805"/>
            <a:ext cx="8603484" cy="2236025"/>
            <a:chOff x="781173" y="3088823"/>
            <a:chExt cx="10423366" cy="2709008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ECAD86B-D0FD-49C2-A150-E485D1483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173" y="3088823"/>
              <a:ext cx="2031755" cy="270900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9EC4D9BB-D7A2-4EA2-BFAA-95108FD7D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0726" y="3088824"/>
              <a:ext cx="2781676" cy="1569660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48F605D-B378-41C7-B304-617C944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52402" y="3088825"/>
              <a:ext cx="3051271" cy="157148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76C9FCA-B5DC-4D09-8948-5FB456C89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06" r="13667" b="12743"/>
            <a:stretch/>
          </p:blipFill>
          <p:spPr>
            <a:xfrm>
              <a:off x="8603673" y="3088824"/>
              <a:ext cx="2600866" cy="156966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2193F5B-0C80-4B01-8DB7-EA0D6C30DE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399" b="33994"/>
            <a:stretch/>
          </p:blipFill>
          <p:spPr>
            <a:xfrm>
              <a:off x="2770726" y="4657108"/>
              <a:ext cx="8433813" cy="11407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828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altLang="es-ES" dirty="0">
                <a:solidFill>
                  <a:srgbClr val="C00000"/>
                </a:solidFill>
                <a:latin typeface="Gill Sans MT" panose="020B0502020104020203" pitchFamily="34" charset="0"/>
              </a:rPr>
              <a:t>REGEN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38" y="26127"/>
            <a:ext cx="2508067" cy="6745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CCCB1B-ABA0-4FA1-8FC2-C48AF5119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02" t="21535" r="25155" b="2424"/>
          <a:stretch/>
        </p:blipFill>
        <p:spPr>
          <a:xfrm>
            <a:off x="191589" y="1010194"/>
            <a:ext cx="4171406" cy="27881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04B1B28-CC9B-4A18-92FA-DEFF0ABC6E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96" t="47013" r="12355" b="3962"/>
          <a:stretch/>
        </p:blipFill>
        <p:spPr>
          <a:xfrm>
            <a:off x="3178629" y="1942429"/>
            <a:ext cx="5877115" cy="462623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63068" y="1253175"/>
            <a:ext cx="404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/>
              <a:t>In line </a:t>
            </a:r>
            <a:r>
              <a:rPr lang="es-ES" sz="2000" b="1" dirty="0" err="1"/>
              <a:t>with</a:t>
            </a:r>
            <a:r>
              <a:rPr lang="es-ES" sz="2000" b="1" dirty="0"/>
              <a:t> </a:t>
            </a:r>
            <a:r>
              <a:rPr lang="es-ES" sz="2000" b="1" dirty="0" err="1"/>
              <a:t>GenResBridge</a:t>
            </a:r>
            <a:r>
              <a:rPr lang="es-ES" sz="2000" b="1" dirty="0"/>
              <a:t> Project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9CCCB1B-ABA0-4FA1-8FC2-C48AF51198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02" t="21535" r="25155" b="2424"/>
          <a:stretch/>
        </p:blipFill>
        <p:spPr>
          <a:xfrm>
            <a:off x="581056" y="1010194"/>
            <a:ext cx="8046478" cy="537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4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altLang="es-ES" dirty="0">
                <a:solidFill>
                  <a:srgbClr val="C00000"/>
                </a:solidFill>
                <a:latin typeface="Gill Sans MT" panose="020B0502020104020203" pitchFamily="34" charset="0"/>
              </a:rPr>
              <a:t>REGEN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38" y="26127"/>
            <a:ext cx="2508067" cy="67454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62624" y="1617343"/>
            <a:ext cx="6396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sz="2400" b="1" dirty="0">
                <a:solidFill>
                  <a:srgbClr val="000000"/>
                </a:solidFill>
              </a:rPr>
              <a:t>1. Coordinate scientific activity with an emphasis on multidisciplinary collaboration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302004" y="719664"/>
            <a:ext cx="248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/>
              <a:t>OBJECTIVES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62624" y="5488672"/>
            <a:ext cx="7487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sz="2400" b="1" dirty="0">
                <a:solidFill>
                  <a:srgbClr val="000000"/>
                </a:solidFill>
              </a:rPr>
              <a:t>4. Promote the implementation of the European Strategy for Genetic Resources</a:t>
            </a:r>
            <a:endParaRPr lang="es-E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562624" y="3990449"/>
            <a:ext cx="76923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sz="2400" b="1" dirty="0">
                <a:solidFill>
                  <a:srgbClr val="000000"/>
                </a:solidFill>
              </a:rPr>
              <a:t>3. Coordinate activities with Ministries and Regional Governments, and other groups not belonging to the CSIC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62624" y="2793821"/>
            <a:ext cx="5982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2. Compile groups, resources, and capabilities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34" y="910083"/>
            <a:ext cx="1910994" cy="274680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0127" y="3256487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000" b="1" dirty="0" err="1"/>
              <a:t>Who</a:t>
            </a:r>
            <a:r>
              <a:rPr lang="es-ES" sz="2000" b="1" dirty="0"/>
              <a:t>, </a:t>
            </a:r>
            <a:r>
              <a:rPr lang="es-ES" sz="2000" b="1" dirty="0" err="1"/>
              <a:t>what</a:t>
            </a:r>
            <a:r>
              <a:rPr lang="es-ES" sz="2000" b="1" dirty="0"/>
              <a:t>, </a:t>
            </a:r>
            <a:r>
              <a:rPr lang="es-ES" sz="2000" b="1" dirty="0" err="1"/>
              <a:t>where</a:t>
            </a:r>
            <a:endParaRPr lang="es-ES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840127" y="4820296"/>
            <a:ext cx="2969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Unify policies and rules</a:t>
            </a:r>
          </a:p>
        </p:txBody>
      </p:sp>
    </p:spTree>
    <p:extLst>
      <p:ext uri="{BB962C8B-B14F-4D97-AF65-F5344CB8AC3E}">
        <p14:creationId xmlns:p14="http://schemas.microsoft.com/office/powerpoint/2010/main" val="146063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altLang="es-ES" dirty="0">
                <a:solidFill>
                  <a:srgbClr val="C00000"/>
                </a:solidFill>
                <a:latin typeface="Gill Sans MT" panose="020B0502020104020203" pitchFamily="34" charset="0"/>
              </a:rPr>
              <a:t>REGEN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38" y="26127"/>
            <a:ext cx="2508067" cy="67454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09432" y="965406"/>
            <a:ext cx="792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sz="2400" b="1" dirty="0">
                <a:solidFill>
                  <a:srgbClr val="000000"/>
                </a:solidFill>
              </a:rPr>
              <a:t>5. Promote the use of new high-resolution mass phenotyping and genotyping technologies</a:t>
            </a:r>
            <a:endParaRPr lang="es-E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409432" y="4231765"/>
            <a:ext cx="6132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8. Contribute to the training of young scientists</a:t>
            </a:r>
            <a:endParaRPr lang="es-ES" sz="2400" b="1" dirty="0"/>
          </a:p>
        </p:txBody>
      </p:sp>
      <p:sp>
        <p:nvSpPr>
          <p:cNvPr id="6" name="Rectángulo 5"/>
          <p:cNvSpPr/>
          <p:nvPr/>
        </p:nvSpPr>
        <p:spPr>
          <a:xfrm>
            <a:off x="861453" y="5654259"/>
            <a:ext cx="7435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REGEN will also promote the transfer of GRs to the sector</a:t>
            </a:r>
            <a:endParaRPr lang="es-E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409432" y="3357453"/>
            <a:ext cx="6186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7. Digitize information following FAIR principles</a:t>
            </a:r>
            <a:endParaRPr lang="es-ES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409432" y="2113809"/>
            <a:ext cx="6978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/>
            <a:r>
              <a:rPr lang="en-US" sz="2400" b="1" dirty="0">
                <a:solidFill>
                  <a:srgbClr val="000000"/>
                </a:solidFill>
              </a:rPr>
              <a:t>6. Transform conserved resources into climate change adaptation/resilience solutions</a:t>
            </a:r>
            <a:endParaRPr lang="es-ES" sz="24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725984" y="4733706"/>
            <a:ext cx="2885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specific scholarships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77648" y="4733706"/>
            <a:ext cx="246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talent</a:t>
            </a:r>
            <a:r>
              <a:rPr lang="es-ES" sz="2000" b="1" dirty="0"/>
              <a:t> </a:t>
            </a:r>
            <a:r>
              <a:rPr lang="en-GB" sz="2000" b="1" dirty="0"/>
              <a:t>attraction</a:t>
            </a:r>
          </a:p>
        </p:txBody>
      </p:sp>
    </p:spTree>
    <p:extLst>
      <p:ext uri="{BB962C8B-B14F-4D97-AF65-F5344CB8AC3E}">
        <p14:creationId xmlns:p14="http://schemas.microsoft.com/office/powerpoint/2010/main" val="56664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altLang="es-ES" dirty="0">
                <a:solidFill>
                  <a:srgbClr val="C00000"/>
                </a:solidFill>
                <a:latin typeface="Gill Sans MT" panose="020B0502020104020203" pitchFamily="34" charset="0"/>
              </a:rPr>
              <a:t>REGEN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DD3A60-C4DA-4809-B6C9-00933A584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438" y="26127"/>
            <a:ext cx="2508067" cy="67454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5C4A629-977F-462D-AE27-1DAF651C28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30" t="3162" r="27723" b="34881"/>
          <a:stretch/>
        </p:blipFill>
        <p:spPr>
          <a:xfrm>
            <a:off x="688106" y="1210491"/>
            <a:ext cx="7637288" cy="480731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961966" y="5786976"/>
            <a:ext cx="3089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200.000 euros, 2 years</a:t>
            </a:r>
          </a:p>
        </p:txBody>
      </p:sp>
    </p:spTree>
    <p:extLst>
      <p:ext uri="{BB962C8B-B14F-4D97-AF65-F5344CB8AC3E}">
        <p14:creationId xmlns:p14="http://schemas.microsoft.com/office/powerpoint/2010/main" val="41099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Plantilla_INIA-CSIC_estándar_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INIA-CSIC_estándar_2022.pptx" id="{CC555329-B95F-4A02-AAA8-7BEB1C86319C}" vid="{265BCF8D-FB92-43F5-982B-C57D1D982CC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C731EE0F326046A51B7DA70EAA4970" ma:contentTypeVersion="1" ma:contentTypeDescription="Crear nuevo documento." ma:contentTypeScope="" ma:versionID="724bce96b98a012bad5b31e559f1873b">
  <xsd:schema xmlns:xsd="http://www.w3.org/2001/XMLSchema" xmlns:xs="http://www.w3.org/2001/XMLSchema" xmlns:p="http://schemas.microsoft.com/office/2006/metadata/properties" xmlns:ns2="a44dddcb-e1b7-4a4d-8ab5-9422116378b1" xmlns:ns3="76e3b7ed-d411-48d2-92b8-506e20f6213d" targetNamespace="http://schemas.microsoft.com/office/2006/metadata/properties" ma:root="true" ma:fieldsID="0e24e979e9885f2af8894fcfee3eaa9c" ns2:_="" ns3:_="">
    <xsd:import namespace="a44dddcb-e1b7-4a4d-8ab5-9422116378b1"/>
    <xsd:import namespace="76e3b7ed-d411-48d2-92b8-506e20f6213d"/>
    <xsd:element name="properties">
      <xsd:complexType>
        <xsd:sequence>
          <xsd:element name="documentManagement">
            <xsd:complexType>
              <xsd:all>
                <xsd:element ref="ns2:Categoria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4dddcb-e1b7-4a4d-8ab5-9422116378b1" elementFormDefault="qualified">
    <xsd:import namespace="http://schemas.microsoft.com/office/2006/documentManagement/types"/>
    <xsd:import namespace="http://schemas.microsoft.com/office/infopath/2007/PartnerControls"/>
    <xsd:element name="Categoria" ma:index="8" nillable="true" ma:displayName="Categoria" ma:format="Dropdown" ma:internalName="Categoria">
      <xsd:simpleType>
        <xsd:restriction base="dms:Choice">
          <xsd:enumeration value="GUÍA"/>
          <xsd:enumeration value="PRESENTACIÓN"/>
          <xsd:enumeration value="PROPUESTA"/>
          <xsd:enumeration value="RESUMEN"/>
          <xsd:enumeration value="SOLICITU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e3b7ed-d411-48d2-92b8-506e20f6213d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0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ia xmlns="a44dddcb-e1b7-4a4d-8ab5-9422116378b1">PRESENTACIÓN</Categoria>
    <_dlc_DocId xmlns="76e3b7ed-d411-48d2-92b8-506e20f6213d">AVPDDD32XM6Q-464092615-11</_dlc_DocId>
    <_dlc_DocIdUrl xmlns="76e3b7ed-d411-48d2-92b8-506e20f6213d">
      <Url>https://redinterna.inia.es/_layouts/15/DocIdRedir.aspx?ID=AVPDDD32XM6Q-464092615-11</Url>
      <Description>AVPDDD32XM6Q-464092615-11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B32D08-5D6A-4AD1-B5AA-6B8A6FFA24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4dddcb-e1b7-4a4d-8ab5-9422116378b1"/>
    <ds:schemaRef ds:uri="76e3b7ed-d411-48d2-92b8-506e20f621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DECEA6-EF7E-44D4-BF7B-197A564304C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108704C-4082-427F-BF5E-A6789C8637AC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76e3b7ed-d411-48d2-92b8-506e20f6213d"/>
    <ds:schemaRef ds:uri="http://www.w3.org/XML/1998/namespace"/>
    <ds:schemaRef ds:uri="http://schemas.microsoft.com/office/infopath/2007/PartnerControls"/>
    <ds:schemaRef ds:uri="a44dddcb-e1b7-4a4d-8ab5-9422116378b1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C912E1E-035C-48C0-ACB9-7052C7C41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Plantilla_INIA-CSIC_estándar_2022</Template>
  <TotalTime>1193</TotalTime>
  <Words>304</Words>
  <Application>Microsoft Office PowerPoint</Application>
  <PresentationFormat>Affichage à l'écran (4:3)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Century Gothic</vt:lpstr>
      <vt:lpstr>Gill Sans MT</vt:lpstr>
      <vt:lpstr>Times New Roman</vt:lpstr>
      <vt:lpstr>Wingdings</vt:lpstr>
      <vt:lpstr>Plantilla_INIA-CSIC_estándar_2022</vt:lpstr>
      <vt:lpstr>The REGEN network</vt:lpstr>
      <vt:lpstr>CSIC (Scientific Research Council)</vt:lpstr>
      <vt:lpstr>CSIC (Scientific Research Council)</vt:lpstr>
      <vt:lpstr>Présentation PowerPoint</vt:lpstr>
      <vt:lpstr>Présentation PowerPoint</vt:lpstr>
      <vt:lpstr>REGEN</vt:lpstr>
      <vt:lpstr>REGEN</vt:lpstr>
      <vt:lpstr>REGEN</vt:lpstr>
      <vt:lpstr>REGEN</vt:lpstr>
      <vt:lpstr>REGEN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Saura Alvarez, Maria</dc:creator>
  <cp:lastModifiedBy>Coralie Danchin</cp:lastModifiedBy>
  <cp:revision>68</cp:revision>
  <cp:lastPrinted>2025-05-14T09:19:58Z</cp:lastPrinted>
  <dcterms:created xsi:type="dcterms:W3CDTF">2022-06-09T11:00:07Z</dcterms:created>
  <dcterms:modified xsi:type="dcterms:W3CDTF">2025-05-14T09:20:03Z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0x01010068C731EE0F326046A51B7DA70EAA4970</vt:lpwstr>
  </property>
  <property fmtid="{D5CDD505-2E9C-101B-9397-08002B2CF9AE}" pid="3" name="_dlc_DocIdItemGuid">
    <vt:lpwstr>8dfc8a8a-44ce-46c9-af76-c6ba4c5d566e</vt:lpwstr>
  </property>
</Properties>
</file>